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IBM Plex Sans"/>
      <p:regular r:id="rId15"/>
      <p:bold r:id="rId16"/>
      <p:italic r:id="rId17"/>
      <p:boldItalic r:id="rId18"/>
    </p:embeddedFont>
    <p:embeddedFont>
      <p:font typeface="IBM Plex Serif SemiBold"/>
      <p:regular r:id="rId19"/>
      <p:bold r:id="rId20"/>
      <p:italic r:id="rId21"/>
      <p:boldItalic r:id="rId22"/>
    </p:embeddedFont>
    <p:embeddedFont>
      <p:font typeface="IBM Plex Serif"/>
      <p:regular r:id="rId23"/>
      <p:bold r:id="rId24"/>
      <p:italic r:id="rId25"/>
      <p:boldItalic r:id="rId26"/>
    </p:embeddedFont>
    <p:embeddedFont>
      <p:font typeface="IBM Plex Serif Medium"/>
      <p:regular r:id="rId27"/>
      <p:bold r:id="rId28"/>
      <p:italic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erifSemiBold-bold.fntdata"/><Relationship Id="rId22" Type="http://schemas.openxmlformats.org/officeDocument/2006/relationships/font" Target="fonts/IBMPlexSerifSemiBold-boldItalic.fntdata"/><Relationship Id="rId21" Type="http://schemas.openxmlformats.org/officeDocument/2006/relationships/font" Target="fonts/IBMPlexSerifSemiBold-italic.fntdata"/><Relationship Id="rId24" Type="http://schemas.openxmlformats.org/officeDocument/2006/relationships/font" Target="fonts/IBMPlexSerif-bold.fntdata"/><Relationship Id="rId23" Type="http://schemas.openxmlformats.org/officeDocument/2006/relationships/font" Target="fonts/IBMPlexSerif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BMPlexSerif-boldItalic.fntdata"/><Relationship Id="rId25" Type="http://schemas.openxmlformats.org/officeDocument/2006/relationships/font" Target="fonts/IBMPlexSerif-italic.fntdata"/><Relationship Id="rId28" Type="http://schemas.openxmlformats.org/officeDocument/2006/relationships/font" Target="fonts/IBMPlexSerifMedium-bold.fntdata"/><Relationship Id="rId27" Type="http://schemas.openxmlformats.org/officeDocument/2006/relationships/font" Target="fonts/IBMPlexSerif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BMPlexSerif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-regular.fntdata"/><Relationship Id="rId30" Type="http://schemas.openxmlformats.org/officeDocument/2006/relationships/font" Target="fonts/IBMPlexSerif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4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erriweather-boldItalic.fntdata"/><Relationship Id="rId15" Type="http://schemas.openxmlformats.org/officeDocument/2006/relationships/font" Target="fonts/IBMPlexSans-regular.fntdata"/><Relationship Id="rId14" Type="http://schemas.openxmlformats.org/officeDocument/2006/relationships/slide" Target="slides/slide8.xml"/><Relationship Id="rId17" Type="http://schemas.openxmlformats.org/officeDocument/2006/relationships/font" Target="fonts/IBMPlexSans-italic.fntdata"/><Relationship Id="rId16" Type="http://schemas.openxmlformats.org/officeDocument/2006/relationships/font" Target="fonts/IBMPlexSans-bold.fntdata"/><Relationship Id="rId19" Type="http://schemas.openxmlformats.org/officeDocument/2006/relationships/font" Target="fonts/IBMPlexSerifSemiBold-regular.fntdata"/><Relationship Id="rId18" Type="http://schemas.openxmlformats.org/officeDocument/2006/relationships/font" Target="fonts/IBMPlexSa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akhilv11/border-crossing-entry-data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321ffcbbb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321ffcb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321ffcbbb_1_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321ffcbbb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7494D"/>
                </a:solidFill>
                <a:highlight>
                  <a:srgbClr val="FFFFFF"/>
                </a:highlight>
              </a:rPr>
              <a:t>Kraggle data link: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https://www.kaggle.com/akhilv11/border-crossing-entry-data</a:t>
            </a:r>
            <a:r>
              <a:rPr lang="en" sz="1050">
                <a:solidFill>
                  <a:srgbClr val="47494D"/>
                </a:solidFill>
                <a:highlight>
                  <a:srgbClr val="FFFFFF"/>
                </a:highlight>
              </a:rPr>
              <a:t> </a:t>
            </a:r>
            <a:endParaRPr sz="1050">
              <a:solidFill>
                <a:srgbClr val="47494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7494D"/>
                </a:solidFill>
                <a:highlight>
                  <a:srgbClr val="FFFFFF"/>
                </a:highlight>
              </a:rPr>
              <a:t>Columns and it’s info</a:t>
            </a:r>
            <a:endParaRPr sz="1050">
              <a:solidFill>
                <a:srgbClr val="47494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7494D"/>
                </a:solidFill>
                <a:highlight>
                  <a:srgbClr val="FFFFFF"/>
                </a:highlight>
              </a:rPr>
              <a:t>Port NameName of CBP Port of Entry</a:t>
            </a:r>
            <a:endParaRPr sz="1050">
              <a:solidFill>
                <a:srgbClr val="47494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7494D"/>
                </a:solidFill>
                <a:highlight>
                  <a:srgbClr val="FFFFFF"/>
                </a:highlight>
              </a:rPr>
              <a:t>StateState</a:t>
            </a:r>
            <a:endParaRPr sz="1050">
              <a:solidFill>
                <a:srgbClr val="47494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7494D"/>
                </a:solidFill>
                <a:highlight>
                  <a:srgbClr val="FFFFFF"/>
                </a:highlight>
              </a:rPr>
              <a:t>Port CodeCBP port code</a:t>
            </a:r>
            <a:endParaRPr sz="1050">
              <a:solidFill>
                <a:srgbClr val="47494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7494D"/>
                </a:solidFill>
                <a:highlight>
                  <a:srgbClr val="FFFFFF"/>
                </a:highlight>
              </a:rPr>
              <a:t>BorderUS-Canada Border or US-Mexico Border</a:t>
            </a:r>
            <a:endParaRPr sz="1050">
              <a:solidFill>
                <a:srgbClr val="47494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7494D"/>
                </a:solidFill>
                <a:highlight>
                  <a:srgbClr val="FFFFFF"/>
                </a:highlight>
              </a:rPr>
              <a:t>DateYear, Month</a:t>
            </a:r>
            <a:endParaRPr sz="1050">
              <a:solidFill>
                <a:srgbClr val="47494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7494D"/>
                </a:solidFill>
                <a:highlight>
                  <a:srgbClr val="FFFFFF"/>
                </a:highlight>
              </a:rPr>
              <a:t>MeasureConveyances, containers, passengers, pedestrians</a:t>
            </a:r>
            <a:endParaRPr sz="1050">
              <a:solidFill>
                <a:srgbClr val="47494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7494D"/>
                </a:solidFill>
                <a:highlight>
                  <a:srgbClr val="FFFFFF"/>
                </a:highlight>
              </a:rPr>
              <a:t>ValueCount</a:t>
            </a:r>
            <a:endParaRPr sz="1050">
              <a:solidFill>
                <a:srgbClr val="47494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7494D"/>
                </a:solidFill>
                <a:highlight>
                  <a:srgbClr val="FFFFFF"/>
                </a:highlight>
              </a:rPr>
              <a:t>LocationLongitude and Latitude Location</a:t>
            </a:r>
            <a:endParaRPr sz="1050">
              <a:solidFill>
                <a:srgbClr val="47494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321ffcbbb_1_5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321ffcbbb_1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Shaheda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up: 1. parsed the date into </a:t>
            </a:r>
            <a:r>
              <a:rPr lang="en"/>
              <a:t>separate</a:t>
            </a:r>
            <a:r>
              <a:rPr lang="en"/>
              <a:t> values columns 2. Created a loop which evaluated the measure rows in order to save the ones which match the 3 single person values I was looking for. 3. Created data frame to save the values and convert the indesis so that I can begin to plot.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Implications: This shows the number of people who come into the USA in single person values, the two colors shows the difference between the borders of the same measure of </a:t>
            </a:r>
            <a:r>
              <a:rPr lang="en"/>
              <a:t>transportation</a:t>
            </a:r>
            <a:r>
              <a:rPr lang="en"/>
              <a:t>. The value shows the numbers of </a:t>
            </a:r>
            <a:r>
              <a:rPr lang="en"/>
              <a:t>recorded</a:t>
            </a:r>
            <a:r>
              <a:rPr lang="en"/>
              <a:t> crossings for the last 23 years. In the future we cause use this same graph to look at the division in a yearly or monthly basis and can be also broken down more to individual ports in specific states if needed.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321ffcbbb_1_2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321ffcbbb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321ffcbbb_1_2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321ffcbbb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321ffcbbb_1_3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321ffcbbb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up: I cleaned up the data by grouping by border and measure and finding the sum of total value for each measure. Calculation of the sum of the value.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Implications: This shows the numbers of recorded crossings for the last 23 years. of each measure (type of transportation) who come into the USA for each border.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321ffcbbb_1_4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321ffcbbb_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lphaUcPeriod"/>
            </a:pPr>
            <a:r>
              <a:rPr b="1" lang="en" sz="1200" u="sng">
                <a:solidFill>
                  <a:schemeClr val="dk2"/>
                </a:solidFill>
              </a:rPr>
              <a:t>Data </a:t>
            </a:r>
            <a:r>
              <a:rPr b="1" lang="en" sz="1200" u="sng">
                <a:solidFill>
                  <a:schemeClr val="dk2"/>
                </a:solidFill>
              </a:rPr>
              <a:t>Manipulation</a:t>
            </a:r>
            <a:r>
              <a:rPr b="1" lang="en" sz="1200">
                <a:solidFill>
                  <a:srgbClr val="0070C0"/>
                </a:solidFill>
              </a:rPr>
              <a:t>:  Extracted</a:t>
            </a:r>
            <a:r>
              <a:rPr lang="en"/>
              <a:t> &amp; </a:t>
            </a:r>
            <a:r>
              <a:rPr b="1" lang="en" sz="1200">
                <a:solidFill>
                  <a:srgbClr val="0070C0"/>
                </a:solidFill>
              </a:rPr>
              <a:t>Filter</a:t>
            </a:r>
            <a:r>
              <a:rPr lang="en"/>
              <a:t> selected data fields (drop), </a:t>
            </a:r>
            <a:r>
              <a:rPr b="1" lang="en" sz="1200">
                <a:solidFill>
                  <a:srgbClr val="0070C0"/>
                </a:solidFill>
              </a:rPr>
              <a:t>Combined</a:t>
            </a:r>
            <a:r>
              <a:rPr lang="en"/>
              <a:t> data frames (append), </a:t>
            </a:r>
            <a:r>
              <a:rPr b="1" lang="en" sz="1200">
                <a:solidFill>
                  <a:srgbClr val="0070C0"/>
                </a:solidFill>
              </a:rPr>
              <a:t>Computed</a:t>
            </a:r>
            <a:r>
              <a:rPr lang="en"/>
              <a:t> </a:t>
            </a:r>
            <a:r>
              <a:rPr b="1" lang="en" u="sng"/>
              <a:t>ratios</a:t>
            </a:r>
            <a:r>
              <a:rPr lang="en"/>
              <a:t> of Truck to Rail (operations). 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UcPeriod"/>
            </a:pPr>
            <a:r>
              <a:rPr b="1" lang="en" sz="1200" u="sng">
                <a:solidFill>
                  <a:schemeClr val="dk2"/>
                </a:solidFill>
              </a:rPr>
              <a:t>Answer</a:t>
            </a:r>
            <a:r>
              <a:rPr lang="en"/>
              <a:t>: The RATIOs of Trucks to Rails cargo-load crossings declined over the years, except in 2008/9 and 2019, the periods of 2008/9 (</a:t>
            </a:r>
            <a:r>
              <a:rPr b="1" lang="en" u="sng">
                <a:solidFill>
                  <a:srgbClr val="980000"/>
                </a:solidFill>
              </a:rPr>
              <a:t>recession</a:t>
            </a:r>
            <a:r>
              <a:rPr lang="en"/>
              <a:t>) and 2019 (</a:t>
            </a:r>
            <a:r>
              <a:rPr b="1" lang="en" u="sng">
                <a:solidFill>
                  <a:srgbClr val="980000"/>
                </a:solidFill>
              </a:rPr>
              <a:t>tariff changes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321ffcbbb_1_5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321ffcbbb_1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50000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50000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50000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IBM Plex Serif Medium"/>
              <a:buChar char="▫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●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i="1" sz="30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7805074" y="343750"/>
            <a:ext cx="1046975" cy="7149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BM Plex Serif"/>
              </a:rPr>
              <a:t>“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7" name="Google Shape;87;p19"/>
          <p:cNvSpPr txBox="1"/>
          <p:nvPr>
            <p:ph idx="2" type="body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8" name="Google Shape;88;p19"/>
          <p:cNvSpPr txBox="1"/>
          <p:nvPr>
            <p:ph idx="3" type="body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3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fmla="val 7684" name="adj1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7" name="Google Shape;107;p2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fmla="val 27651" name="adj"/>
            </a:avLst>
          </a:prstGeom>
          <a:noFill/>
          <a:ln cap="flat" cmpd="sng" w="1143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40F20">
                <a:alpha val="4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ctrTitle"/>
          </p:nvPr>
        </p:nvSpPr>
        <p:spPr>
          <a:xfrm>
            <a:off x="531975" y="890275"/>
            <a:ext cx="7847700" cy="21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USA Border Crossing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Inbound Data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 Exploratory Data Analysis Project</a:t>
            </a:r>
            <a:endParaRPr sz="3000"/>
          </a:p>
        </p:txBody>
      </p:sp>
      <p:sp>
        <p:nvSpPr>
          <p:cNvPr id="114" name="Google Shape;114;p24"/>
          <p:cNvSpPr txBox="1"/>
          <p:nvPr/>
        </p:nvSpPr>
        <p:spPr>
          <a:xfrm>
            <a:off x="697350" y="3801775"/>
            <a:ext cx="77493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Shaheda Choudhury, Rodi Tountcheva, Nha Nguyen, Gemma Verlezza-Ortega, Solomon Ejigu</a:t>
            </a:r>
            <a:endParaRPr sz="2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5" name="Google Shape;1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5450" y="262575"/>
            <a:ext cx="1440251" cy="89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looking at? </a:t>
            </a:r>
            <a:endParaRPr/>
          </a:p>
        </p:txBody>
      </p:sp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" name="Google Shape;122;p25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123" name="Google Shape;123;p25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5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5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25"/>
          <p:cNvSpPr txBox="1"/>
          <p:nvPr>
            <p:ph idx="4294967295" type="body"/>
          </p:nvPr>
        </p:nvSpPr>
        <p:spPr>
          <a:xfrm>
            <a:off x="464950" y="1475150"/>
            <a:ext cx="8237400" cy="28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“Border Crossing Entry Data”: The Bureau of Transportation - Kaggle, CSV with 23 years of crossing data.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Contains: 350,000 rows with 7 columns.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Columns: Port Name, State, Port Code, Border, Date, Measure, Value, Location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2" name="Google Shape;132;p26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133" name="Google Shape;133;p26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26"/>
          <p:cNvSpPr txBox="1"/>
          <p:nvPr>
            <p:ph idx="4294967295" type="ctrTitle"/>
          </p:nvPr>
        </p:nvSpPr>
        <p:spPr>
          <a:xfrm>
            <a:off x="475600" y="472775"/>
            <a:ext cx="69240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What is the total value of border crossings by single person mesures? 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525" y="1239528"/>
            <a:ext cx="5936074" cy="341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2" name="Google Shape;142;p27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143" name="Google Shape;143;p2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27"/>
          <p:cNvSpPr txBox="1"/>
          <p:nvPr>
            <p:ph idx="4294967295" type="ctrTitle"/>
          </p:nvPr>
        </p:nvSpPr>
        <p:spPr>
          <a:xfrm>
            <a:off x="581400" y="472775"/>
            <a:ext cx="7059900" cy="76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What is the correlation between US Gross Domestic Product (GDP) and border crossings?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00" y="1631550"/>
            <a:ext cx="3990599" cy="30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0225" y="1775450"/>
            <a:ext cx="3580800" cy="24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3" name="Google Shape;153;p28"/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154" name="Google Shape;154;p28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28"/>
          <p:cNvSpPr txBox="1"/>
          <p:nvPr>
            <p:ph idx="4294967295" type="ctrTitle"/>
          </p:nvPr>
        </p:nvSpPr>
        <p:spPr>
          <a:xfrm>
            <a:off x="581400" y="472775"/>
            <a:ext cx="6924000" cy="76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What is the relationships between US Presidents and legal border crossings?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613" y="1239875"/>
            <a:ext cx="3581575" cy="33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6" name="Google Shape;166;p29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167" name="Google Shape;167;p29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29"/>
          <p:cNvSpPr txBox="1"/>
          <p:nvPr>
            <p:ph idx="4294967295" type="body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Calculations 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Implications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Graph</a:t>
            </a:r>
            <a:endParaRPr/>
          </a:p>
        </p:txBody>
      </p:sp>
      <p:sp>
        <p:nvSpPr>
          <p:cNvPr id="170" name="Google Shape;170;p29"/>
          <p:cNvSpPr txBox="1"/>
          <p:nvPr>
            <p:ph idx="4294967295" type="ctrTitle"/>
          </p:nvPr>
        </p:nvSpPr>
        <p:spPr>
          <a:xfrm>
            <a:off x="581400" y="472775"/>
            <a:ext cx="7005600" cy="11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For each border with the USA, what is the </a:t>
            </a:r>
            <a:r>
              <a:rPr lang="en" sz="2400">
                <a:solidFill>
                  <a:schemeClr val="accent1"/>
                </a:solidFill>
              </a:rPr>
              <a:t>transportation</a:t>
            </a:r>
            <a:r>
              <a:rPr lang="en" sz="2400">
                <a:solidFill>
                  <a:schemeClr val="accent1"/>
                </a:solidFill>
              </a:rPr>
              <a:t> type that has the highest number coming in to that border?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00" y="1762125"/>
            <a:ext cx="3717293" cy="2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025" y="1762125"/>
            <a:ext cx="4166000" cy="257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8" name="Google Shape;178;p30"/>
          <p:cNvGrpSpPr/>
          <p:nvPr/>
        </p:nvGrpSpPr>
        <p:grpSpPr>
          <a:xfrm>
            <a:off x="8302217" y="339343"/>
            <a:ext cx="513625" cy="494649"/>
            <a:chOff x="2583325" y="2972875"/>
            <a:chExt cx="462850" cy="445750"/>
          </a:xfrm>
        </p:grpSpPr>
        <p:sp>
          <p:nvSpPr>
            <p:cNvPr id="179" name="Google Shape;179;p30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30"/>
          <p:cNvSpPr txBox="1"/>
          <p:nvPr>
            <p:ph idx="4294967295" type="ctrTitle"/>
          </p:nvPr>
        </p:nvSpPr>
        <p:spPr>
          <a:xfrm>
            <a:off x="498850" y="289975"/>
            <a:ext cx="7551600" cy="90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FFFFFF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Question: </a:t>
            </a:r>
            <a:r>
              <a:rPr lang="en" sz="2400">
                <a:solidFill>
                  <a:schemeClr val="accent1"/>
                </a:solidFill>
              </a:rPr>
              <a:t>How In-Bound Truck to Rail Crossing the  US Borders Changed over the Years?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519125" y="1418876"/>
            <a:ext cx="4082400" cy="326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50" y="1478075"/>
            <a:ext cx="3970550" cy="32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/>
          <p:nvPr/>
        </p:nvSpPr>
        <p:spPr>
          <a:xfrm>
            <a:off x="4657450" y="1418864"/>
            <a:ext cx="4082400" cy="326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375" y="1392825"/>
            <a:ext cx="3989450" cy="33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523750" y="598450"/>
            <a:ext cx="3249900" cy="16383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31"/>
          <p:cNvGrpSpPr/>
          <p:nvPr/>
        </p:nvGrpSpPr>
        <p:grpSpPr>
          <a:xfrm>
            <a:off x="8281278" y="339297"/>
            <a:ext cx="527132" cy="527132"/>
            <a:chOff x="1922075" y="1629000"/>
            <a:chExt cx="437200" cy="437200"/>
          </a:xfrm>
        </p:grpSpPr>
        <p:sp>
          <p:nvSpPr>
            <p:cNvPr id="192" name="Google Shape;192;p31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31"/>
          <p:cNvSpPr txBox="1"/>
          <p:nvPr>
            <p:ph type="title"/>
          </p:nvPr>
        </p:nvSpPr>
        <p:spPr>
          <a:xfrm>
            <a:off x="599200" y="595900"/>
            <a:ext cx="3603600" cy="135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Je vous remercie!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iGracias!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b="8407" l="10380" r="15895" t="13886"/>
          <a:stretch/>
        </p:blipFill>
        <p:spPr>
          <a:xfrm>
            <a:off x="4041812" y="515325"/>
            <a:ext cx="2922485" cy="231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6025" y="1954904"/>
            <a:ext cx="2072050" cy="276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050" y="2637204"/>
            <a:ext cx="3603756" cy="208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7">
            <a:alphaModFix/>
          </a:blip>
          <a:srcRect b="24700" l="0" r="2008" t="24033"/>
          <a:stretch/>
        </p:blipFill>
        <p:spPr>
          <a:xfrm>
            <a:off x="4050400" y="2887562"/>
            <a:ext cx="2471500" cy="17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